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</p:sldMasterIdLst>
  <p:notesMasterIdLst>
    <p:notesMasterId r:id="rId41"/>
  </p:notesMasterIdLst>
  <p:sldIdLst>
    <p:sldId id="313" r:id="rId4"/>
    <p:sldId id="314" r:id="rId5"/>
    <p:sldId id="304" r:id="rId6"/>
    <p:sldId id="273" r:id="rId7"/>
    <p:sldId id="294" r:id="rId8"/>
    <p:sldId id="279" r:id="rId9"/>
    <p:sldId id="293" r:id="rId10"/>
    <p:sldId id="259" r:id="rId11"/>
    <p:sldId id="295" r:id="rId12"/>
    <p:sldId id="307" r:id="rId13"/>
    <p:sldId id="306" r:id="rId14"/>
    <p:sldId id="297" r:id="rId15"/>
    <p:sldId id="308" r:id="rId16"/>
    <p:sldId id="309" r:id="rId17"/>
    <p:sldId id="311" r:id="rId18"/>
    <p:sldId id="310" r:id="rId19"/>
    <p:sldId id="312" r:id="rId20"/>
    <p:sldId id="298" r:id="rId21"/>
    <p:sldId id="299" r:id="rId22"/>
    <p:sldId id="300" r:id="rId23"/>
    <p:sldId id="301" r:id="rId24"/>
    <p:sldId id="302" r:id="rId25"/>
    <p:sldId id="271" r:id="rId26"/>
    <p:sldId id="281" r:id="rId27"/>
    <p:sldId id="267" r:id="rId28"/>
    <p:sldId id="282" r:id="rId29"/>
    <p:sldId id="268" r:id="rId30"/>
    <p:sldId id="283" r:id="rId31"/>
    <p:sldId id="278" r:id="rId32"/>
    <p:sldId id="269" r:id="rId33"/>
    <p:sldId id="291" r:id="rId34"/>
    <p:sldId id="280" r:id="rId35"/>
    <p:sldId id="288" r:id="rId36"/>
    <p:sldId id="289" r:id="rId37"/>
    <p:sldId id="290" r:id="rId38"/>
    <p:sldId id="276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001" autoAdjust="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Domestic Bulk Wine Price 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All Vintages, Regions &amp; Vareties</a:t>
            </a:r>
          </a:p>
        </c:rich>
      </c:tx>
      <c:layout>
        <c:manualLayout>
          <c:xMode val="edge"/>
          <c:yMode val="edge"/>
          <c:x val="0.28571444113527333"/>
          <c:y val="3.20987254485220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1838320948582"/>
          <c:y val="0.17530906469199695"/>
          <c:w val="0.65919128725222265"/>
          <c:h val="0.60785898526764148"/>
        </c:manualLayout>
      </c:layout>
      <c:lineChart>
        <c:grouping val="standard"/>
        <c:varyColors val="0"/>
        <c:ser>
          <c:idx val="0"/>
          <c:order val="0"/>
          <c:tx>
            <c:strRef>
              <c:f>'Bulk Wine Index'!$B$9:$B$23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YTD 2014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'Bulk Wine Index'!$B$9:$B$23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YTD 2014</c:v>
                </c:pt>
              </c:strCache>
            </c:strRef>
          </c:cat>
          <c:val>
            <c:numRef>
              <c:f>'Bulk Wine Index'!$D$9:$D$23</c:f>
              <c:numCache>
                <c:formatCode>0.00</c:formatCode>
                <c:ptCount val="15"/>
                <c:pt idx="0">
                  <c:v>1.68</c:v>
                </c:pt>
                <c:pt idx="1">
                  <c:v>1.36</c:v>
                </c:pt>
                <c:pt idx="2">
                  <c:v>1.43</c:v>
                </c:pt>
                <c:pt idx="3">
                  <c:v>1.23</c:v>
                </c:pt>
                <c:pt idx="4">
                  <c:v>1.17</c:v>
                </c:pt>
                <c:pt idx="5">
                  <c:v>0.71</c:v>
                </c:pt>
                <c:pt idx="6">
                  <c:v>1.02</c:v>
                </c:pt>
                <c:pt idx="7">
                  <c:v>1.1000000000000001</c:v>
                </c:pt>
                <c:pt idx="8">
                  <c:v>1.29</c:v>
                </c:pt>
                <c:pt idx="9">
                  <c:v>1.02</c:v>
                </c:pt>
                <c:pt idx="10">
                  <c:v>0.76219999999999999</c:v>
                </c:pt>
                <c:pt idx="11">
                  <c:v>0.89229999999999998</c:v>
                </c:pt>
                <c:pt idx="12">
                  <c:v>1.1298999999999999</c:v>
                </c:pt>
                <c:pt idx="13">
                  <c:v>1.1599999999999999</c:v>
                </c:pt>
                <c:pt idx="14">
                  <c:v>0.91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53376"/>
        <c:axId val="114860032"/>
      </c:lineChart>
      <c:catAx>
        <c:axId val="11485337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>
                  <a:alpha val="20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39534576312676106"/>
              <c:y val="0.870985972511793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800" b="0" i="0" u="none" strike="noStrike" kern="900" baseline="80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86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860032"/>
        <c:scaling>
          <c:orientation val="minMax"/>
          <c:max val="1.8"/>
          <c:min val="0.4"/>
        </c:scaling>
        <c:delete val="0"/>
        <c:axPos val="l"/>
        <c:majorGridlines>
          <c:spPr>
            <a:ln w="3175">
              <a:solidFill>
                <a:srgbClr val="000000">
                  <a:alpha val="24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/>
                  <a:t>A$ per Litre Ex Works</a:t>
                </a:r>
              </a:p>
            </c:rich>
          </c:tx>
          <c:layout>
            <c:manualLayout>
              <c:xMode val="edge"/>
              <c:yMode val="edge"/>
              <c:x val="1.6663810806032714E-2"/>
              <c:y val="0.2409168134188882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853376"/>
        <c:crosses val="autoZero"/>
        <c:crossBetween val="between"/>
        <c:majorUnit val="0.2"/>
      </c:valAx>
      <c:spPr>
        <a:gradFill rotWithShape="0">
          <a:gsLst>
            <a:gs pos="0">
              <a:srgbClr val="00FF00">
                <a:gamma/>
                <a:shade val="46275"/>
                <a:invGamma/>
              </a:srgbClr>
            </a:gs>
            <a:gs pos="100000">
              <a:srgbClr val="00FF00"/>
            </a:gs>
          </a:gsLst>
          <a:lin ang="18900000" scaled="1"/>
        </a:gradFill>
        <a:ln w="381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Domestic Bulk Wine Price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All Vintages, Regions &amp; Varieties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SA Riverland Grape Price Index</a:t>
            </a:r>
          </a:p>
        </c:rich>
      </c:tx>
      <c:layout>
        <c:manualLayout>
          <c:xMode val="edge"/>
          <c:yMode val="edge"/>
          <c:x val="0.28571444113527333"/>
          <c:y val="3.20987254485220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1838320948582"/>
          <c:y val="0.17530906469199695"/>
          <c:w val="0.65919128725222265"/>
          <c:h val="0.60785898526764148"/>
        </c:manualLayout>
      </c:layout>
      <c:lineChart>
        <c:grouping val="standard"/>
        <c:varyColors val="0"/>
        <c:ser>
          <c:idx val="0"/>
          <c:order val="0"/>
          <c:tx>
            <c:strRef>
              <c:f>'Bulk Wine Index'!$B$9:$B$23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YTD 2014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'Bulk Wine Index'!$B$9:$B$23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YTD 2014</c:v>
                </c:pt>
              </c:strCache>
            </c:strRef>
          </c:cat>
          <c:val>
            <c:numRef>
              <c:f>'Bulk Wine Index'!$D$9:$D$23</c:f>
              <c:numCache>
                <c:formatCode>0.00</c:formatCode>
                <c:ptCount val="15"/>
                <c:pt idx="0">
                  <c:v>1.68</c:v>
                </c:pt>
                <c:pt idx="1">
                  <c:v>1.36</c:v>
                </c:pt>
                <c:pt idx="2">
                  <c:v>1.43</c:v>
                </c:pt>
                <c:pt idx="3">
                  <c:v>1.23</c:v>
                </c:pt>
                <c:pt idx="4">
                  <c:v>1.17</c:v>
                </c:pt>
                <c:pt idx="5">
                  <c:v>0.71</c:v>
                </c:pt>
                <c:pt idx="6">
                  <c:v>1.02</c:v>
                </c:pt>
                <c:pt idx="7">
                  <c:v>1.1000000000000001</c:v>
                </c:pt>
                <c:pt idx="8">
                  <c:v>1.29</c:v>
                </c:pt>
                <c:pt idx="9">
                  <c:v>1.02</c:v>
                </c:pt>
                <c:pt idx="10">
                  <c:v>0.76219999999999999</c:v>
                </c:pt>
                <c:pt idx="11">
                  <c:v>0.89229999999999998</c:v>
                </c:pt>
                <c:pt idx="12">
                  <c:v>1.1298999999999999</c:v>
                </c:pt>
                <c:pt idx="13">
                  <c:v>1.1599999999999999</c:v>
                </c:pt>
                <c:pt idx="14">
                  <c:v>0.91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94496"/>
        <c:axId val="115208960"/>
      </c:lineChart>
      <c:lineChart>
        <c:grouping val="standard"/>
        <c:varyColors val="0"/>
        <c:ser>
          <c:idx val="1"/>
          <c:order val="1"/>
          <c:tx>
            <c:strRef>
              <c:f>'2000-14 Grape Prices'!$B$11</c:f>
              <c:strCache>
                <c:ptCount val="1"/>
                <c:pt idx="0">
                  <c:v>Simple Average Grape Price</c:v>
                </c:pt>
              </c:strCache>
            </c:strRef>
          </c:tx>
          <c:val>
            <c:numRef>
              <c:f>'2000-14 Grape Prices'!$D$11:$R$11</c:f>
              <c:numCache>
                <c:formatCode>"$"#,##0</c:formatCode>
                <c:ptCount val="15"/>
                <c:pt idx="0">
                  <c:v>793</c:v>
                </c:pt>
                <c:pt idx="1">
                  <c:v>755.33333333333337</c:v>
                </c:pt>
                <c:pt idx="2">
                  <c:v>810.66666666666663</c:v>
                </c:pt>
                <c:pt idx="3">
                  <c:v>697</c:v>
                </c:pt>
                <c:pt idx="4">
                  <c:v>626</c:v>
                </c:pt>
                <c:pt idx="5">
                  <c:v>518</c:v>
                </c:pt>
                <c:pt idx="6">
                  <c:v>390</c:v>
                </c:pt>
                <c:pt idx="7">
                  <c:v>395</c:v>
                </c:pt>
                <c:pt idx="8">
                  <c:v>600</c:v>
                </c:pt>
                <c:pt idx="9">
                  <c:v>352.66666666666669</c:v>
                </c:pt>
                <c:pt idx="10">
                  <c:v>273</c:v>
                </c:pt>
                <c:pt idx="11">
                  <c:v>283.33333333333331</c:v>
                </c:pt>
                <c:pt idx="12">
                  <c:v>340.33333333333331</c:v>
                </c:pt>
                <c:pt idx="13">
                  <c:v>363</c:v>
                </c:pt>
                <c:pt idx="14">
                  <c:v>301.33333333333331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26944"/>
        <c:axId val="115210880"/>
      </c:lineChart>
      <c:catAx>
        <c:axId val="11519449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>
                  <a:alpha val="20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39534576312676106"/>
              <c:y val="0.870985972511793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800" b="0" i="0" u="none" strike="noStrike" kern="900" baseline="80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20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208960"/>
        <c:scaling>
          <c:orientation val="minMax"/>
          <c:max val="1.8"/>
          <c:min val="0.4"/>
        </c:scaling>
        <c:delete val="0"/>
        <c:axPos val="l"/>
        <c:majorGridlines>
          <c:spPr>
            <a:ln w="3175">
              <a:solidFill>
                <a:srgbClr val="000000">
                  <a:alpha val="24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/>
                  <a:t>A$ per Litre Ex Works</a:t>
                </a:r>
              </a:p>
            </c:rich>
          </c:tx>
          <c:layout>
            <c:manualLayout>
              <c:xMode val="edge"/>
              <c:yMode val="edge"/>
              <c:x val="1.6663810806032714E-2"/>
              <c:y val="0.2409168134188882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194496"/>
        <c:crosses val="autoZero"/>
        <c:crossBetween val="between"/>
      </c:valAx>
      <c:valAx>
        <c:axId val="115210880"/>
        <c:scaling>
          <c:orientation val="minMax"/>
          <c:max val="900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114626944"/>
        <c:crosses val="max"/>
        <c:crossBetween val="between"/>
      </c:valAx>
      <c:catAx>
        <c:axId val="114626944"/>
        <c:scaling>
          <c:orientation val="minMax"/>
        </c:scaling>
        <c:delete val="1"/>
        <c:axPos val="b"/>
        <c:majorTickMark val="out"/>
        <c:minorTickMark val="none"/>
        <c:tickLblPos val="nextTo"/>
        <c:crossAx val="115210880"/>
        <c:crosses val="autoZero"/>
        <c:auto val="1"/>
        <c:lblAlgn val="ctr"/>
        <c:lblOffset val="100"/>
        <c:noMultiLvlLbl val="0"/>
      </c:catAx>
      <c:spPr>
        <a:gradFill rotWithShape="0">
          <a:gsLst>
            <a:gs pos="0">
              <a:srgbClr val="00FF00">
                <a:gamma/>
                <a:shade val="46275"/>
                <a:invGamma/>
              </a:srgbClr>
            </a:gs>
            <a:gs pos="100000">
              <a:srgbClr val="00FF00"/>
            </a:gs>
          </a:gsLst>
          <a:lin ang="18900000" scaled="1"/>
        </a:gradFill>
        <a:ln w="381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0.50626</cdr:y>
    </cdr:from>
    <cdr:to>
      <cdr:x>1</cdr:x>
      <cdr:y>0.49945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56847" y="187474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</cdr:x>
      <cdr:y>0.50626</cdr:y>
    </cdr:from>
    <cdr:to>
      <cdr:x>1</cdr:x>
      <cdr:y>0.49945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56847" y="187474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76C2-C11C-4134-BAEA-4A4188474305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4EB2-E2B0-4C11-961F-845F989D88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10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D495-5494-4002-B4F0-EBAC0531CD0E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0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D495-5494-4002-B4F0-EBAC0531CD0E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0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conditions</a:t>
            </a:r>
            <a:r>
              <a:rPr lang="en-US" baseline="0" dirty="0" smtClean="0"/>
              <a:t> were a bit stormy 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4EB2-E2B0-4C11-961F-845F989D88C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79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4EB2-E2B0-4C11-961F-845F989D88C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00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4EB2-E2B0-4C11-961F-845F989D88C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4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D495-5494-4002-B4F0-EBAC0531CD0E}" type="slidenum">
              <a:rPr lang="en-AU" smtClean="0">
                <a:solidFill>
                  <a:prstClr val="black"/>
                </a:solidFill>
              </a:rPr>
              <a:pPr/>
              <a:t>37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0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4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3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5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5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3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7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6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8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6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3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8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9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2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3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0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3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9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8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7FDD4-D364-43CD-9F99-E1B003509FC3}" type="datetimeFigureOut">
              <a:rPr lang="en-AU" smtClean="0">
                <a:solidFill>
                  <a:prstClr val="black"/>
                </a:solidFill>
              </a:rPr>
              <a:pPr/>
              <a:t>16/10/2014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3160DC-B422-4C44-916B-48CCFD73238A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2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E9BD20-C7B8-4FD5-8A98-B4FC61055F79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3D644D-59C1-4445-81BB-60AAA2AA3B28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33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5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33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4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23530" y="6165304"/>
            <a:ext cx="8450951" cy="576064"/>
          </a:xfrm>
        </p:spPr>
        <p:txBody>
          <a:bodyPr>
            <a:normAutofit fontScale="85000" lnSpcReduction="20000"/>
          </a:bodyPr>
          <a:lstStyle/>
          <a:p>
            <a:pPr algn="l">
              <a:tabLst>
                <a:tab pos="8256588" algn="r"/>
              </a:tabLst>
            </a:pP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Chaffey Theatre Renmark </a:t>
            </a:r>
          </a:p>
          <a:p>
            <a:pPr algn="l">
              <a:tabLst>
                <a:tab pos="8256588" algn="r"/>
              </a:tabLst>
            </a:pP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Wednesday 15 October 2014</a:t>
            </a:r>
            <a:endParaRPr lang="en-AU" sz="2000" b="1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6021288"/>
            <a:ext cx="8496944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384" y="332656"/>
            <a:ext cx="78748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6000" b="1" dirty="0" smtClean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Riverland Wine Industry Forum</a:t>
            </a:r>
            <a:endParaRPr lang="en-AU" sz="6000" b="1" dirty="0">
              <a:ln w="11430"/>
              <a:solidFill>
                <a:srgbClr val="C0504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597360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5" y="2492896"/>
            <a:ext cx="7874890" cy="3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6586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20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6234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4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Grape Price to Bulk Wine Price Formula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When Demand = Supply :</a:t>
            </a:r>
          </a:p>
          <a:p>
            <a:endParaRPr lang="en-US" dirty="0"/>
          </a:p>
          <a:p>
            <a:r>
              <a:rPr lang="en-US" dirty="0" smtClean="0"/>
              <a:t>Bulk Price = Grape </a:t>
            </a:r>
            <a:r>
              <a:rPr lang="en-US" dirty="0"/>
              <a:t>Price/750 + </a:t>
            </a:r>
            <a:r>
              <a:rPr lang="en-US" dirty="0" smtClean="0"/>
              <a:t>50c</a:t>
            </a:r>
          </a:p>
          <a:p>
            <a:endParaRPr lang="en-US" dirty="0"/>
          </a:p>
          <a:p>
            <a:r>
              <a:rPr lang="en-US" dirty="0" smtClean="0"/>
              <a:t>But if bulk wine prices are more volatile than grape prices, how does the formula work?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Grape Price to Bulk Wine Price Formula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When Demand </a:t>
            </a:r>
            <a:r>
              <a:rPr lang="en-US" dirty="0" smtClean="0">
                <a:solidFill>
                  <a:prstClr val="white"/>
                </a:solidFill>
              </a:rPr>
              <a:t>&gt; </a:t>
            </a:r>
            <a:r>
              <a:rPr lang="en-US" dirty="0">
                <a:solidFill>
                  <a:prstClr val="white"/>
                </a:solidFill>
              </a:rPr>
              <a:t>Supply 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50c 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9" name="Up Arrow 8"/>
          <p:cNvSpPr/>
          <p:nvPr/>
        </p:nvSpPr>
        <p:spPr>
          <a:xfrm>
            <a:off x="1763688" y="3068960"/>
            <a:ext cx="288032" cy="43204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8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Grape Price to Bulk Wine Price Formula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When Supply &gt; Demand </a:t>
            </a:r>
            <a:r>
              <a:rPr lang="en-US" dirty="0">
                <a:solidFill>
                  <a:prstClr val="white"/>
                </a:solidFill>
              </a:rPr>
              <a:t>: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50c </a:t>
            </a:r>
          </a:p>
          <a:p>
            <a:pPr lvl="0"/>
            <a:endParaRPr lang="en-US" dirty="0" smtClean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endParaRPr lang="en-AU" dirty="0"/>
          </a:p>
        </p:txBody>
      </p:sp>
      <p:sp>
        <p:nvSpPr>
          <p:cNvPr id="5" name="Up Arrow 4"/>
          <p:cNvSpPr/>
          <p:nvPr/>
        </p:nvSpPr>
        <p:spPr>
          <a:xfrm rot="10800000">
            <a:off x="1763688" y="3068960"/>
            <a:ext cx="288032" cy="43204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8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Grape Price to Bulk Wine Price Formula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This </a:t>
            </a:r>
            <a:r>
              <a:rPr lang="en-US" dirty="0">
                <a:solidFill>
                  <a:prstClr val="white"/>
                </a:solidFill>
              </a:rPr>
              <a:t>is </a:t>
            </a:r>
            <a:r>
              <a:rPr lang="en-US" dirty="0" smtClean="0">
                <a:solidFill>
                  <a:prstClr val="white"/>
                </a:solidFill>
              </a:rPr>
              <a:t>the critical pricing </a:t>
            </a:r>
            <a:r>
              <a:rPr lang="en-US" dirty="0">
                <a:solidFill>
                  <a:prstClr val="white"/>
                </a:solidFill>
              </a:rPr>
              <a:t>signal that </a:t>
            </a:r>
            <a:r>
              <a:rPr lang="en-US" dirty="0" smtClean="0">
                <a:solidFill>
                  <a:prstClr val="white"/>
                </a:solidFill>
              </a:rPr>
              <a:t>wineries </a:t>
            </a:r>
            <a:r>
              <a:rPr lang="en-US" dirty="0">
                <a:solidFill>
                  <a:prstClr val="white"/>
                </a:solidFill>
              </a:rPr>
              <a:t>use to </a:t>
            </a:r>
            <a:r>
              <a:rPr lang="en-US" u="sng" dirty="0">
                <a:solidFill>
                  <a:prstClr val="white"/>
                </a:solidFill>
              </a:rPr>
              <a:t>estimate</a:t>
            </a:r>
            <a:r>
              <a:rPr lang="en-US" dirty="0">
                <a:solidFill>
                  <a:prstClr val="white"/>
                </a:solidFill>
              </a:rPr>
              <a:t> grape prices the following year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/>
            <a:endParaRPr lang="en-US" dirty="0" smtClean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And this is based on the prevailing bulk wine price in December, when grape prices start being set.</a:t>
            </a:r>
            <a:endParaRPr lang="en-US" dirty="0">
              <a:solidFill>
                <a:prstClr val="white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97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Grape Price to Bulk Wine Price Formula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So</a:t>
            </a:r>
            <a:r>
              <a:rPr lang="en-US" dirty="0"/>
              <a:t>, some bulk wine price examples from </a:t>
            </a:r>
            <a:r>
              <a:rPr lang="en-US" dirty="0" smtClean="0"/>
              <a:t>2013.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explain what </a:t>
            </a:r>
            <a:r>
              <a:rPr lang="en-US" dirty="0" smtClean="0"/>
              <a:t>happened </a:t>
            </a:r>
            <a:r>
              <a:rPr lang="en-US" dirty="0"/>
              <a:t>to grape prices in </a:t>
            </a:r>
            <a:r>
              <a:rPr lang="en-US" dirty="0" smtClean="0"/>
              <a:t>2014.</a:t>
            </a:r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what to expect in 2015…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5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Grape Price to Bulk Wine Price Formula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white">
                  <a:shade val="9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Remember….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When </a:t>
            </a:r>
            <a:r>
              <a:rPr lang="en-US" dirty="0">
                <a:solidFill>
                  <a:prstClr val="white"/>
                </a:solidFill>
              </a:rPr>
              <a:t>Demand = Supply :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Bulk Price = Grape Price/750 + 50c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92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Chardonnay Pricing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Using the above formula, if </a:t>
            </a:r>
            <a:r>
              <a:rPr lang="en-US" dirty="0"/>
              <a:t>CHA is $</a:t>
            </a:r>
            <a:r>
              <a:rPr lang="en-US" dirty="0" smtClean="0"/>
              <a:t>300/t, which it was in 2013, this </a:t>
            </a:r>
            <a:r>
              <a:rPr lang="en-US" dirty="0"/>
              <a:t>is 40c as </a:t>
            </a:r>
            <a:r>
              <a:rPr lang="en-US" dirty="0" smtClean="0"/>
              <a:t>grapes + 50c to turn it into bulk.</a:t>
            </a:r>
          </a:p>
          <a:p>
            <a:endParaRPr lang="en-US" dirty="0"/>
          </a:p>
          <a:p>
            <a:r>
              <a:rPr lang="en-US" dirty="0" smtClean="0"/>
              <a:t>Bulk </a:t>
            </a:r>
            <a:r>
              <a:rPr lang="en-US" dirty="0"/>
              <a:t>wine price </a:t>
            </a:r>
            <a:r>
              <a:rPr lang="en-US" dirty="0" smtClean="0"/>
              <a:t>SHOULD have been </a:t>
            </a:r>
            <a:r>
              <a:rPr lang="en-US" dirty="0"/>
              <a:t>90cpl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But in 2013 </a:t>
            </a:r>
            <a:r>
              <a:rPr lang="en-US" dirty="0" smtClean="0"/>
              <a:t>there was way too much CHA.  Bulk prices started at 80cpl and ended at 60cpl, even 50cpl.  Wineries </a:t>
            </a:r>
            <a:r>
              <a:rPr lang="en-US" dirty="0"/>
              <a:t>were making </a:t>
            </a:r>
            <a:r>
              <a:rPr lang="en-US" dirty="0" smtClean="0"/>
              <a:t>big losses.</a:t>
            </a:r>
          </a:p>
          <a:p>
            <a:endParaRPr lang="en-US" dirty="0"/>
          </a:p>
          <a:p>
            <a:r>
              <a:rPr lang="en-US" dirty="0"/>
              <a:t>So 20</a:t>
            </a:r>
            <a:r>
              <a:rPr lang="en-US" u="sng" dirty="0"/>
              <a:t>14</a:t>
            </a:r>
            <a:r>
              <a:rPr lang="en-US" dirty="0"/>
              <a:t> CHA grape prices </a:t>
            </a:r>
            <a:r>
              <a:rPr lang="en-US" dirty="0" smtClean="0"/>
              <a:t>fell to a bit over $200.  Enough to cover bulk sales at 80cpl, but not at 60cpl.  </a:t>
            </a:r>
          </a:p>
          <a:p>
            <a:endParaRPr lang="en-US" dirty="0" smtClean="0"/>
          </a:p>
          <a:p>
            <a:r>
              <a:rPr lang="en-US" dirty="0" smtClean="0"/>
              <a:t>For 2015, using the formula, CHA prices might fall </a:t>
            </a:r>
            <a:r>
              <a:rPr lang="en-US" u="sng" dirty="0" smtClean="0"/>
              <a:t>a bit</a:t>
            </a:r>
            <a:r>
              <a:rPr lang="en-US" dirty="0" smtClean="0"/>
              <a:t> in 2015, but not by much.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19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Chardonnay Pricing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Let’s look at it another way:</a:t>
            </a:r>
          </a:p>
          <a:p>
            <a:endParaRPr lang="en-US" dirty="0"/>
          </a:p>
          <a:p>
            <a:r>
              <a:rPr lang="en-US" dirty="0" smtClean="0"/>
              <a:t>Today, the CHA bulk price is 75cpl, and stable.</a:t>
            </a:r>
          </a:p>
          <a:p>
            <a:endParaRPr lang="en-US" dirty="0" smtClean="0"/>
          </a:p>
          <a:p>
            <a:r>
              <a:rPr lang="en-US" dirty="0" smtClean="0"/>
              <a:t>So this translates to a grape price of a bit under $200/t for 2015.   </a:t>
            </a:r>
          </a:p>
          <a:p>
            <a:endParaRPr lang="en-US" dirty="0" smtClean="0"/>
          </a:p>
          <a:p>
            <a:r>
              <a:rPr lang="en-US" dirty="0" smtClean="0"/>
              <a:t>In 2014, CHA grapes average a bit over $200, so for 2015 CHA </a:t>
            </a:r>
            <a:r>
              <a:rPr lang="en-US" dirty="0"/>
              <a:t>prices might fall </a:t>
            </a:r>
            <a:r>
              <a:rPr lang="en-US" u="sng" dirty="0"/>
              <a:t>a </a:t>
            </a:r>
            <a:r>
              <a:rPr lang="en-US" u="sng" dirty="0" smtClean="0"/>
              <a:t>bit</a:t>
            </a:r>
            <a:r>
              <a:rPr lang="en-US" dirty="0" smtClean="0"/>
              <a:t>, but </a:t>
            </a:r>
            <a:r>
              <a:rPr lang="en-US" dirty="0"/>
              <a:t>not by much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formula checks out for CHA.   </a:t>
            </a:r>
          </a:p>
          <a:p>
            <a:endParaRPr lang="en-US" dirty="0"/>
          </a:p>
          <a:p>
            <a:r>
              <a:rPr lang="en-US" dirty="0" smtClean="0"/>
              <a:t>What about for reds?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8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23530" y="6165304"/>
            <a:ext cx="8450951" cy="576064"/>
          </a:xfrm>
        </p:spPr>
        <p:txBody>
          <a:bodyPr>
            <a:normAutofit fontScale="85000" lnSpcReduction="20000"/>
          </a:bodyPr>
          <a:lstStyle/>
          <a:p>
            <a:pPr algn="l">
              <a:tabLst>
                <a:tab pos="8256588" algn="r"/>
              </a:tabLst>
            </a:pP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Chaffey Theatre Renmark </a:t>
            </a:r>
          </a:p>
          <a:p>
            <a:pPr algn="l">
              <a:tabLst>
                <a:tab pos="8256588" algn="r"/>
              </a:tabLst>
            </a:pP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Wednesday 15 October 2014</a:t>
            </a:r>
            <a:endParaRPr lang="en-AU" sz="2000" b="1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6021288"/>
            <a:ext cx="8496944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542" y="1268760"/>
            <a:ext cx="78748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6000" b="1" dirty="0" smtClean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Jim </a:t>
            </a:r>
            <a:r>
              <a:rPr lang="en-AU" sz="6000" b="1" dirty="0" err="1" smtClean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Moularadellis</a:t>
            </a:r>
            <a:endParaRPr lang="en-AU" sz="6000" b="1" dirty="0" smtClean="0">
              <a:ln w="11430"/>
              <a:solidFill>
                <a:srgbClr val="C0504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597360" cy="72008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94092" y="2996952"/>
            <a:ext cx="7766340" cy="16561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4400" b="1" dirty="0" smtClean="0">
                <a:solidFill>
                  <a:srgbClr val="9BBB59">
                    <a:lumMod val="50000"/>
                  </a:srgbClr>
                </a:solidFill>
              </a:rPr>
              <a:t>Chief Enthusiasm Officer</a:t>
            </a:r>
          </a:p>
          <a:p>
            <a:pPr>
              <a:defRPr/>
            </a:pPr>
            <a:r>
              <a:rPr lang="en-AU" sz="4400" b="1" dirty="0" err="1" smtClean="0">
                <a:solidFill>
                  <a:srgbClr val="9BBB59">
                    <a:lumMod val="50000"/>
                  </a:srgbClr>
                </a:solidFill>
              </a:rPr>
              <a:t>Austwine</a:t>
            </a:r>
            <a:r>
              <a:rPr lang="en-AU" sz="4400" b="1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</a:p>
          <a:p>
            <a:pPr>
              <a:defRPr/>
            </a:pPr>
            <a:r>
              <a:rPr lang="en-AU" sz="4400" b="1" dirty="0" smtClean="0">
                <a:solidFill>
                  <a:srgbClr val="9BBB59">
                    <a:lumMod val="50000"/>
                  </a:srgbClr>
                </a:solidFill>
              </a:rPr>
              <a:t>Wine Exporters and Brokers</a:t>
            </a:r>
            <a:endParaRPr lang="en-US" sz="4400" b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Shiraz &amp; Cabernet Pricing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</a:t>
            </a:r>
            <a:r>
              <a:rPr lang="en-US" dirty="0" smtClean="0"/>
              <a:t>SHZ &amp; CAB price is $400/t</a:t>
            </a:r>
            <a:r>
              <a:rPr lang="en-US" dirty="0"/>
              <a:t>, which it was in 2013, </a:t>
            </a:r>
            <a:r>
              <a:rPr lang="en-US" dirty="0" smtClean="0"/>
              <a:t>that </a:t>
            </a:r>
            <a:r>
              <a:rPr lang="en-US" dirty="0"/>
              <a:t>is </a:t>
            </a:r>
            <a:r>
              <a:rPr lang="en-US" dirty="0" smtClean="0"/>
              <a:t>~55c </a:t>
            </a:r>
            <a:r>
              <a:rPr lang="en-US" dirty="0"/>
              <a:t>as grapes + 50c to turn it into bulk.</a:t>
            </a:r>
          </a:p>
          <a:p>
            <a:endParaRPr lang="en-US" dirty="0"/>
          </a:p>
          <a:p>
            <a:r>
              <a:rPr lang="en-US" dirty="0"/>
              <a:t>Bulk wine price SHOULD be </a:t>
            </a:r>
            <a:r>
              <a:rPr lang="en-US" dirty="0" smtClean="0"/>
              <a:t>105cpl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in 2013 </a:t>
            </a:r>
            <a:r>
              <a:rPr lang="en-US" dirty="0" smtClean="0"/>
              <a:t>SHZ &amp; CAB bulk </a:t>
            </a:r>
            <a:r>
              <a:rPr lang="en-US" dirty="0"/>
              <a:t>started at </a:t>
            </a:r>
            <a:r>
              <a:rPr lang="en-US" dirty="0" smtClean="0"/>
              <a:t>110cpl </a:t>
            </a:r>
            <a:r>
              <a:rPr lang="en-US" dirty="0"/>
              <a:t>and ended at </a:t>
            </a:r>
            <a:r>
              <a:rPr lang="en-US" dirty="0" smtClean="0"/>
              <a:t>90cpl</a:t>
            </a:r>
            <a:r>
              <a:rPr lang="en-US" dirty="0"/>
              <a:t>, </a:t>
            </a:r>
            <a:r>
              <a:rPr lang="en-US" dirty="0" smtClean="0"/>
              <a:t>some even at 80cpl</a:t>
            </a:r>
            <a:r>
              <a:rPr lang="en-US" dirty="0"/>
              <a:t>.  Wineries were making big </a:t>
            </a:r>
            <a:r>
              <a:rPr lang="en-US" dirty="0" smtClean="0"/>
              <a:t>losses </a:t>
            </a:r>
            <a:r>
              <a:rPr lang="en-US" u="sng" dirty="0" smtClean="0"/>
              <a:t>again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So 2014 </a:t>
            </a:r>
            <a:r>
              <a:rPr lang="en-US" dirty="0" smtClean="0"/>
              <a:t>SHZ &amp; CAB </a:t>
            </a:r>
            <a:r>
              <a:rPr lang="en-US" dirty="0"/>
              <a:t>grape prices fell to </a:t>
            </a:r>
            <a:r>
              <a:rPr lang="en-US" dirty="0" smtClean="0"/>
              <a:t>about $350.  </a:t>
            </a:r>
            <a:r>
              <a:rPr lang="en-US" dirty="0"/>
              <a:t>Enough </a:t>
            </a:r>
            <a:r>
              <a:rPr lang="en-US" dirty="0" smtClean="0"/>
              <a:t>for a </a:t>
            </a:r>
            <a:r>
              <a:rPr lang="en-US" dirty="0"/>
              <a:t>bulk sales </a:t>
            </a:r>
            <a:r>
              <a:rPr lang="en-US" dirty="0" smtClean="0"/>
              <a:t>price of 100cpl</a:t>
            </a:r>
            <a:r>
              <a:rPr lang="en-US" dirty="0"/>
              <a:t>, but not at </a:t>
            </a:r>
            <a:r>
              <a:rPr lang="en-US" dirty="0" smtClean="0"/>
              <a:t>90cpl or 80cpl. 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So SHZ &amp; CAB </a:t>
            </a:r>
            <a:r>
              <a:rPr lang="en-US" dirty="0"/>
              <a:t>prices might fall </a:t>
            </a:r>
            <a:r>
              <a:rPr lang="en-US" u="sng" dirty="0" smtClean="0"/>
              <a:t>quite a bit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2015.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7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Shiraz &amp; Cabernet Pricing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Let’s </a:t>
            </a:r>
            <a:r>
              <a:rPr lang="en-US" dirty="0" smtClean="0"/>
              <a:t>check our logic another </a:t>
            </a:r>
            <a:r>
              <a:rPr lang="en-US" dirty="0"/>
              <a:t>way:</a:t>
            </a:r>
          </a:p>
          <a:p>
            <a:endParaRPr lang="en-US" dirty="0"/>
          </a:p>
          <a:p>
            <a:r>
              <a:rPr lang="en-US" dirty="0"/>
              <a:t>Today, the </a:t>
            </a:r>
            <a:r>
              <a:rPr lang="en-US" dirty="0" smtClean="0"/>
              <a:t>bulk </a:t>
            </a:r>
            <a:r>
              <a:rPr lang="en-US" dirty="0"/>
              <a:t>price </a:t>
            </a:r>
            <a:r>
              <a:rPr lang="en-US" dirty="0" smtClean="0"/>
              <a:t>for SHZ &amp; CAB is 90cpl and going down.   There is too much around.</a:t>
            </a:r>
          </a:p>
          <a:p>
            <a:endParaRPr lang="en-US" dirty="0"/>
          </a:p>
          <a:p>
            <a:r>
              <a:rPr lang="en-US" dirty="0" smtClean="0"/>
              <a:t>By December it could easily be 85cpl.</a:t>
            </a:r>
            <a:endParaRPr lang="en-US" dirty="0"/>
          </a:p>
          <a:p>
            <a:endParaRPr lang="en-US" dirty="0"/>
          </a:p>
          <a:p>
            <a:r>
              <a:rPr lang="en-US" dirty="0"/>
              <a:t>So this translates to a grape price of a bit </a:t>
            </a:r>
            <a:r>
              <a:rPr lang="en-US" dirty="0" smtClean="0"/>
              <a:t>over $250/t, possibly less.</a:t>
            </a:r>
          </a:p>
          <a:p>
            <a:endParaRPr lang="en-US" dirty="0" smtClean="0"/>
          </a:p>
          <a:p>
            <a:r>
              <a:rPr lang="en-US" dirty="0"/>
              <a:t>So SHZ &amp; CAB prices might fall </a:t>
            </a:r>
            <a:r>
              <a:rPr lang="en-US" u="sng" dirty="0"/>
              <a:t>quite a bit</a:t>
            </a:r>
            <a:r>
              <a:rPr lang="en-US" dirty="0"/>
              <a:t> in 2015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Again, the formula checks out whichever way it is used.</a:t>
            </a:r>
            <a:endParaRPr lang="en-AU" dirty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1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final thing…</a:t>
            </a:r>
            <a:br>
              <a:rPr lang="en-US" dirty="0" smtClean="0"/>
            </a:br>
            <a:r>
              <a:rPr lang="en-US" dirty="0" smtClean="0"/>
              <a:t>Not all grape prices are equal 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Remember you get paid  by the TONNE, but your expenses are incurred by the HECTARE.</a:t>
            </a:r>
          </a:p>
          <a:p>
            <a:endParaRPr lang="en-US" dirty="0"/>
          </a:p>
          <a:p>
            <a:r>
              <a:rPr lang="en-US" dirty="0" smtClean="0"/>
              <a:t>Some wineries cap yields, others do not.  This has big ramifications for you.    For example…</a:t>
            </a:r>
          </a:p>
          <a:p>
            <a:endParaRPr lang="en-US" dirty="0" smtClean="0"/>
          </a:p>
          <a:p>
            <a:r>
              <a:rPr lang="en-US" dirty="0" smtClean="0"/>
              <a:t>$200/t CHA capped at 20t/Ha = $4,000 per Ha = </a:t>
            </a:r>
            <a:r>
              <a:rPr lang="en-US" u="sng" dirty="0" smtClean="0"/>
              <a:t>Horrible</a:t>
            </a:r>
          </a:p>
          <a:p>
            <a:endParaRPr lang="en-US" dirty="0" smtClean="0"/>
          </a:p>
          <a:p>
            <a:r>
              <a:rPr lang="en-US" dirty="0" smtClean="0"/>
              <a:t>$200/t CHA uncapped at 30t/Ha = $6,000 per Ha = </a:t>
            </a:r>
            <a:r>
              <a:rPr lang="en-US" u="sng" dirty="0" smtClean="0"/>
              <a:t>Less Horrible.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This equals </a:t>
            </a:r>
            <a:r>
              <a:rPr lang="en-US" u="sng" dirty="0" smtClean="0"/>
              <a:t>$300/t</a:t>
            </a:r>
            <a:r>
              <a:rPr lang="en-US" dirty="0" smtClean="0"/>
              <a:t> capped at 20t/Ha</a:t>
            </a:r>
          </a:p>
          <a:p>
            <a:endParaRPr lang="en-US" dirty="0" smtClean="0"/>
          </a:p>
          <a:p>
            <a:r>
              <a:rPr lang="en-US" dirty="0" smtClean="0"/>
              <a:t>So check your grape price schedules carefully for caps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Vintage 2015 Outlook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- Sales Trends</a:t>
            </a:r>
          </a:p>
        </p:txBody>
      </p:sp>
    </p:spTree>
    <p:extLst>
      <p:ext uri="{BB962C8B-B14F-4D97-AF65-F5344CB8AC3E}">
        <p14:creationId xmlns:p14="http://schemas.microsoft.com/office/powerpoint/2010/main" val="17229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Domestic Sales of Australian Wine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Have been relatively static over the past few years, after 20 years of steady growth.</a:t>
            </a:r>
          </a:p>
          <a:p>
            <a:endParaRPr lang="en-US" dirty="0" smtClean="0"/>
          </a:p>
          <a:p>
            <a:r>
              <a:rPr lang="en-US" dirty="0" smtClean="0"/>
              <a:t>No major demand stimulus on horizon.</a:t>
            </a:r>
          </a:p>
          <a:p>
            <a:endParaRPr lang="en-US" dirty="0" smtClean="0"/>
          </a:p>
          <a:p>
            <a:r>
              <a:rPr lang="en-US" dirty="0" smtClean="0"/>
              <a:t>Graphically…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8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Domestic Sales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1638300"/>
            <a:ext cx="39687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Imports have been </a:t>
            </a:r>
            <a:r>
              <a:rPr lang="en-US" dirty="0" err="1" smtClean="0"/>
              <a:t>booming,for</a:t>
            </a:r>
            <a:r>
              <a:rPr lang="en-US" dirty="0" smtClean="0"/>
              <a:t> almost a decade!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Mainly </a:t>
            </a:r>
            <a:r>
              <a:rPr lang="en-US" dirty="0"/>
              <a:t>due to boom in Marlborough Sauvignon Blanc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Imports are now </a:t>
            </a:r>
            <a:r>
              <a:rPr lang="en-US" dirty="0"/>
              <a:t>about 15% of domestic volume.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good news </a:t>
            </a:r>
            <a:r>
              <a:rPr lang="en-US" dirty="0" smtClean="0"/>
              <a:t>is </a:t>
            </a:r>
            <a:r>
              <a:rPr lang="en-US" dirty="0"/>
              <a:t>that imports have </a:t>
            </a:r>
            <a:r>
              <a:rPr lang="en-US" dirty="0" err="1"/>
              <a:t>stabilised</a:t>
            </a:r>
            <a:r>
              <a:rPr lang="en-US" dirty="0"/>
              <a:t> in recent years</a:t>
            </a:r>
            <a:r>
              <a:rPr lang="en-US" dirty="0" smtClean="0"/>
              <a:t>.  Graphically…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18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Imports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1638300"/>
            <a:ext cx="39687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How much is 15</a:t>
            </a:r>
            <a:r>
              <a:rPr lang="en-US" dirty="0"/>
              <a:t>% of domestic </a:t>
            </a:r>
            <a:r>
              <a:rPr lang="en-US" dirty="0" smtClean="0"/>
              <a:t>volume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in 6 bottles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80m Litres.  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Half </a:t>
            </a:r>
            <a:r>
              <a:rPr lang="en-US" dirty="0"/>
              <a:t>of </a:t>
            </a:r>
            <a:r>
              <a:rPr lang="en-US" dirty="0" err="1"/>
              <a:t>Berri</a:t>
            </a:r>
            <a:r>
              <a:rPr lang="en-US" dirty="0"/>
              <a:t> </a:t>
            </a:r>
            <a:r>
              <a:rPr lang="en-US" dirty="0" smtClean="0"/>
              <a:t>Estate’s annual crush, or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All of Kingston Estate’s annual crush, or </a:t>
            </a:r>
          </a:p>
          <a:p>
            <a:endParaRPr lang="en-US" dirty="0" smtClean="0"/>
          </a:p>
          <a:p>
            <a:r>
              <a:rPr lang="en-US" dirty="0" smtClean="0"/>
              <a:t>2 x TWG </a:t>
            </a:r>
            <a:r>
              <a:rPr lang="en-US" dirty="0" err="1" smtClean="0"/>
              <a:t>Loxton’s</a:t>
            </a:r>
            <a:r>
              <a:rPr lang="en-US" dirty="0" smtClean="0"/>
              <a:t> annual crush. 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4,500 Hectares of Riverland wine grapes at 25t/Ha</a:t>
            </a:r>
          </a:p>
          <a:p>
            <a:endParaRPr lang="en-US" dirty="0" smtClean="0"/>
          </a:p>
          <a:p>
            <a:r>
              <a:rPr lang="en-US" dirty="0" smtClean="0"/>
              <a:t>100% of SA Riverland Chardonnay plantings.</a:t>
            </a:r>
          </a:p>
          <a:p>
            <a:endParaRPr lang="en-US" dirty="0" smtClean="0"/>
          </a:p>
          <a:p>
            <a:r>
              <a:rPr lang="en-US" b="1" dirty="0" smtClean="0"/>
              <a:t>That is a lot wine !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At 15% volume share, imports are here to stay.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4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been falling for much of the last decade.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endParaRPr lang="en-US" dirty="0" smtClean="0"/>
          </a:p>
          <a:p>
            <a:r>
              <a:rPr lang="en-US" dirty="0" smtClean="0"/>
              <a:t>Easy answer:  Persistently high A$ (until very recently.)</a:t>
            </a:r>
          </a:p>
          <a:p>
            <a:endParaRPr lang="en-US" dirty="0" smtClean="0"/>
          </a:p>
          <a:p>
            <a:r>
              <a:rPr lang="en-US" dirty="0" smtClean="0"/>
              <a:t>But its probably more complicated than that….</a:t>
            </a:r>
          </a:p>
        </p:txBody>
      </p:sp>
    </p:spTree>
    <p:extLst>
      <p:ext uri="{BB962C8B-B14F-4D97-AF65-F5344CB8AC3E}">
        <p14:creationId xmlns:p14="http://schemas.microsoft.com/office/powerpoint/2010/main" val="34960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Key Points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Vintage 2014 - Recap</a:t>
            </a:r>
          </a:p>
          <a:p>
            <a:pPr lvl="1"/>
            <a:r>
              <a:rPr lang="en-US" dirty="0" smtClean="0"/>
              <a:t>Why did Grape Prices fall?</a:t>
            </a:r>
          </a:p>
          <a:p>
            <a:pPr lvl="1"/>
            <a:r>
              <a:rPr lang="en-US" dirty="0" smtClean="0"/>
              <a:t>Grape Price to Bulk Wine Price Formula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Vintage 2015 - Outlook</a:t>
            </a:r>
          </a:p>
          <a:p>
            <a:pPr lvl="1"/>
            <a:r>
              <a:rPr lang="en-US" dirty="0" smtClean="0"/>
              <a:t>Sales Trends:  Domestic, Imports &amp; Exports</a:t>
            </a:r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Long Term Outlook </a:t>
            </a:r>
          </a:p>
          <a:p>
            <a:pPr lvl="1"/>
            <a:r>
              <a:rPr lang="en-US" dirty="0" smtClean="0"/>
              <a:t>The Road Ahead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8295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Exports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1638300"/>
            <a:ext cx="39687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Volume = </a:t>
            </a:r>
          </a:p>
          <a:p>
            <a:endParaRPr lang="en-US" dirty="0"/>
          </a:p>
          <a:p>
            <a:r>
              <a:rPr lang="en-US" dirty="0" smtClean="0"/>
              <a:t>Domestic static </a:t>
            </a:r>
          </a:p>
          <a:p>
            <a:r>
              <a:rPr lang="en-US" dirty="0" smtClean="0"/>
              <a:t>+ Exports declining</a:t>
            </a:r>
            <a:endParaRPr lang="en-US" dirty="0"/>
          </a:p>
          <a:p>
            <a:r>
              <a:rPr lang="en-US" dirty="0" smtClean="0"/>
              <a:t>- Import boom slowing</a:t>
            </a:r>
          </a:p>
          <a:p>
            <a:endParaRPr lang="en-US" dirty="0" smtClean="0"/>
          </a:p>
          <a:p>
            <a:r>
              <a:rPr lang="en-US" dirty="0" smtClean="0"/>
              <a:t>= Stormy weather ahead for Aussie vineyards, pictorially…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2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Outlook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Australia has been successfully exporting wine for &gt; 150 years.  Why?</a:t>
            </a:r>
          </a:p>
          <a:p>
            <a:endParaRPr lang="en-US" dirty="0" smtClean="0"/>
          </a:p>
          <a:p>
            <a:r>
              <a:rPr lang="en-US" dirty="0" smtClean="0"/>
              <a:t>Our wines are excellent.</a:t>
            </a:r>
          </a:p>
          <a:p>
            <a:r>
              <a:rPr lang="en-US" dirty="0" smtClean="0"/>
              <a:t>Our climate is fitting.</a:t>
            </a:r>
          </a:p>
          <a:p>
            <a:r>
              <a:rPr lang="en-US" dirty="0" smtClean="0"/>
              <a:t>Our resources accessible.</a:t>
            </a:r>
          </a:p>
          <a:p>
            <a:r>
              <a:rPr lang="en-US" dirty="0" smtClean="0"/>
              <a:t>Our production assets world class.</a:t>
            </a:r>
          </a:p>
          <a:p>
            <a:r>
              <a:rPr lang="en-US" dirty="0" smtClean="0"/>
              <a:t>Our intellectual property second to none.</a:t>
            </a:r>
          </a:p>
          <a:p>
            <a:r>
              <a:rPr lang="en-US" dirty="0" smtClean="0"/>
              <a:t>Our legal and political systems are very stable.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20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Outlook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can and we will translate more &amp; more of our wonderful assets into market opportunities.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</a:t>
            </a:r>
            <a:r>
              <a:rPr lang="en-US" dirty="0" smtClean="0"/>
              <a:t>s happening in many parts of the industry.</a:t>
            </a:r>
          </a:p>
          <a:p>
            <a:r>
              <a:rPr lang="en-US" dirty="0" smtClean="0"/>
              <a:t>Mostly by long term players.</a:t>
            </a:r>
          </a:p>
          <a:p>
            <a:r>
              <a:rPr lang="en-US" dirty="0" smtClean="0"/>
              <a:t>With long term agendas.</a:t>
            </a:r>
          </a:p>
          <a:p>
            <a:r>
              <a:rPr lang="en-US" dirty="0" smtClean="0"/>
              <a:t>Supported by long term thinking.</a:t>
            </a:r>
          </a:p>
          <a:p>
            <a:endParaRPr lang="en-US" dirty="0" smtClean="0"/>
          </a:p>
          <a:p>
            <a:r>
              <a:rPr lang="en-US" dirty="0" smtClean="0"/>
              <a:t>So what does the road ahead look like?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8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Ahead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won’t be a perfect road.</a:t>
            </a:r>
          </a:p>
          <a:p>
            <a:r>
              <a:rPr lang="en-US" dirty="0" smtClean="0"/>
              <a:t>We will only be able to see a little way ahead &amp; much will be over the horizon.</a:t>
            </a:r>
          </a:p>
          <a:p>
            <a:r>
              <a:rPr lang="en-US" dirty="0" smtClean="0"/>
              <a:t>There are some clouds on the horizon.</a:t>
            </a:r>
          </a:p>
          <a:p>
            <a:r>
              <a:rPr lang="en-US" dirty="0" smtClean="0"/>
              <a:t>There are some parched paddocks.</a:t>
            </a:r>
          </a:p>
          <a:p>
            <a:r>
              <a:rPr lang="en-US" dirty="0" smtClean="0"/>
              <a:t>But blue sky still exists.</a:t>
            </a:r>
          </a:p>
          <a:p>
            <a:r>
              <a:rPr lang="en-US" dirty="0" smtClean="0"/>
              <a:t>We have many possible roads to take, many of them can lead us to renewed prosperity.</a:t>
            </a:r>
          </a:p>
          <a:p>
            <a:endParaRPr lang="en-US" dirty="0" smtClean="0"/>
          </a:p>
          <a:p>
            <a:r>
              <a:rPr lang="en-US" dirty="0" smtClean="0"/>
              <a:t>Pictorially….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52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23530" y="6165304"/>
            <a:ext cx="8450951" cy="576064"/>
          </a:xfrm>
        </p:spPr>
        <p:txBody>
          <a:bodyPr>
            <a:normAutofit fontScale="85000" lnSpcReduction="20000"/>
          </a:bodyPr>
          <a:lstStyle/>
          <a:p>
            <a:pPr algn="l">
              <a:tabLst>
                <a:tab pos="8256588" algn="r"/>
              </a:tabLst>
            </a:pP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Chaffey Theatre Renmark </a:t>
            </a:r>
          </a:p>
          <a:p>
            <a:pPr algn="l">
              <a:tabLst>
                <a:tab pos="8256588" algn="r"/>
              </a:tabLst>
            </a:pP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Wednesday 15 October 2014</a:t>
            </a:r>
            <a:endParaRPr lang="en-AU" sz="2000" b="1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6021288"/>
            <a:ext cx="8496944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384" y="332656"/>
            <a:ext cx="78748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6000" b="1" dirty="0" smtClean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Riverland Wine Industry Forum</a:t>
            </a:r>
            <a:endParaRPr lang="en-AU" sz="6000" b="1" dirty="0">
              <a:ln w="11430"/>
              <a:solidFill>
                <a:srgbClr val="C0504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597360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5" y="2492896"/>
            <a:ext cx="7874890" cy="3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Vintage 2014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 Quick Recap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39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Vintage 2014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WFA Estimate Crush of ~1.7mT</a:t>
            </a:r>
          </a:p>
          <a:p>
            <a:endParaRPr lang="en-US" dirty="0"/>
          </a:p>
          <a:p>
            <a:r>
              <a:rPr lang="en-US" dirty="0"/>
              <a:t>Bang on the 7-year </a:t>
            </a:r>
            <a:r>
              <a:rPr lang="en-US" dirty="0" smtClean="0"/>
              <a:t>average.</a:t>
            </a:r>
          </a:p>
          <a:p>
            <a:endParaRPr lang="en-US" dirty="0" smtClean="0"/>
          </a:p>
          <a:p>
            <a:r>
              <a:rPr lang="en-US" dirty="0" smtClean="0"/>
              <a:t>Graphically…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Crush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464" y="1700808"/>
            <a:ext cx="6509072" cy="439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Crush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if the 2014 crush was about average, why did grape prices fall?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59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20</a:t>
            </a:r>
            <a:r>
              <a:rPr lang="en-AU" u="sng" dirty="0" smtClean="0"/>
              <a:t>13</a:t>
            </a:r>
            <a:r>
              <a:rPr lang="en-AU" dirty="0" smtClean="0"/>
              <a:t> Inventory was up</a:t>
            </a:r>
            <a:endParaRPr lang="en-AU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77" y="1882535"/>
            <a:ext cx="5470645" cy="396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3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</a:t>
            </a:r>
            <a:r>
              <a:rPr lang="en-US" u="sng" dirty="0" smtClean="0"/>
              <a:t>13</a:t>
            </a:r>
            <a:r>
              <a:rPr lang="en-US" dirty="0" smtClean="0"/>
              <a:t> Bulk Wine Prices were </a:t>
            </a:r>
            <a:r>
              <a:rPr lang="en-US" u="sng" dirty="0" smtClean="0"/>
              <a:t>Down</a:t>
            </a:r>
            <a:endParaRPr lang="en-A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…….So what is the relationship between bulk wine prices and grape prices?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They follow each other closely.</a:t>
            </a:r>
          </a:p>
          <a:p>
            <a:endParaRPr lang="en-US" dirty="0"/>
          </a:p>
          <a:p>
            <a:r>
              <a:rPr lang="en-US" dirty="0" smtClean="0"/>
              <a:t>But bulk wine prices are </a:t>
            </a:r>
            <a:r>
              <a:rPr lang="en-US" u="sng" dirty="0" smtClean="0"/>
              <a:t>more volatile</a:t>
            </a:r>
            <a:r>
              <a:rPr lang="en-US" dirty="0" smtClean="0"/>
              <a:t> than grape prices, as the following 2 charts illustrate…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4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749</TotalTime>
  <Words>1242</Words>
  <Application>Microsoft Office PowerPoint</Application>
  <PresentationFormat>On-screen Show (4:3)</PresentationFormat>
  <Paragraphs>248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Apex</vt:lpstr>
      <vt:lpstr>Office Theme</vt:lpstr>
      <vt:lpstr>1_Office Theme</vt:lpstr>
      <vt:lpstr>PowerPoint Presentation</vt:lpstr>
      <vt:lpstr>PowerPoint Presentation</vt:lpstr>
      <vt:lpstr>3 Key Points Today</vt:lpstr>
      <vt:lpstr>Vintage 2014  </vt:lpstr>
      <vt:lpstr>Vintage 2014</vt:lpstr>
      <vt:lpstr>2014 Crush</vt:lpstr>
      <vt:lpstr>2014 Crush</vt:lpstr>
      <vt:lpstr>2013 Inventory was up</vt:lpstr>
      <vt:lpstr>2013 Bulk Wine Prices were Down</vt:lpstr>
      <vt:lpstr>PowerPoint Presentation</vt:lpstr>
      <vt:lpstr>PowerPoint Presentation</vt:lpstr>
      <vt:lpstr>Grape Price to Bulk Wine Price Formula</vt:lpstr>
      <vt:lpstr>Grape Price to Bulk Wine Price Formula</vt:lpstr>
      <vt:lpstr>Grape Price to Bulk Wine Price Formula</vt:lpstr>
      <vt:lpstr>Grape Price to Bulk Wine Price Formula</vt:lpstr>
      <vt:lpstr>Grape Price to Bulk Wine Price Formula</vt:lpstr>
      <vt:lpstr>Grape Price to Bulk Wine Price Formula</vt:lpstr>
      <vt:lpstr>Chardonnay Pricing</vt:lpstr>
      <vt:lpstr>Chardonnay Pricing</vt:lpstr>
      <vt:lpstr>Shiraz &amp; Cabernet Pricing</vt:lpstr>
      <vt:lpstr>Shiraz &amp; Cabernet Pricing</vt:lpstr>
      <vt:lpstr>One final thing… Not all grape prices are equal !</vt:lpstr>
      <vt:lpstr>Vintage 2015 Outlook </vt:lpstr>
      <vt:lpstr>Domestic Sales of Australian Wine</vt:lpstr>
      <vt:lpstr>Domestic Sales</vt:lpstr>
      <vt:lpstr>Imports</vt:lpstr>
      <vt:lpstr>Imports</vt:lpstr>
      <vt:lpstr>Imports</vt:lpstr>
      <vt:lpstr>Exports</vt:lpstr>
      <vt:lpstr>Exports</vt:lpstr>
      <vt:lpstr>Demand Summary</vt:lpstr>
      <vt:lpstr>PowerPoint Presentation</vt:lpstr>
      <vt:lpstr>Long Term Outlook</vt:lpstr>
      <vt:lpstr>Long Term Outlook</vt:lpstr>
      <vt:lpstr>The Road Ahead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Riverland Wine Industry Forum</dc:title>
  <dc:creator>Jim Moularadellis</dc:creator>
  <cp:lastModifiedBy>Robyn Hansen</cp:lastModifiedBy>
  <cp:revision>81</cp:revision>
  <dcterms:created xsi:type="dcterms:W3CDTF">2014-10-10T06:31:52Z</dcterms:created>
  <dcterms:modified xsi:type="dcterms:W3CDTF">2014-10-16T02:47:58Z</dcterms:modified>
</cp:coreProperties>
</file>